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77" r:id="rId6"/>
    <p:sldId id="260" r:id="rId7"/>
    <p:sldId id="261" r:id="rId8"/>
    <p:sldId id="262" r:id="rId9"/>
    <p:sldId id="279" r:id="rId10"/>
    <p:sldId id="263" r:id="rId11"/>
    <p:sldId id="264" r:id="rId12"/>
    <p:sldId id="280" r:id="rId13"/>
    <p:sldId id="265" r:id="rId14"/>
    <p:sldId id="266" r:id="rId15"/>
    <p:sldId id="267" r:id="rId16"/>
    <p:sldId id="278" r:id="rId17"/>
    <p:sldId id="268" r:id="rId18"/>
    <p:sldId id="269" r:id="rId19"/>
    <p:sldId id="270" r:id="rId20"/>
    <p:sldId id="281" r:id="rId21"/>
    <p:sldId id="271" r:id="rId22"/>
    <p:sldId id="272" r:id="rId23"/>
    <p:sldId id="273" r:id="rId24"/>
    <p:sldId id="282" r:id="rId25"/>
    <p:sldId id="274" r:id="rId26"/>
    <p:sldId id="276" r:id="rId2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Y+0KFLrjxEDbrGaNaKPc0XOu1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07542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41457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12233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90795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40676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6e4aedce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6e4aedce0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6e4aedce03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g6e4aedce03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4218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6657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0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ill Sans"/>
              <a:buNone/>
              <a:defRPr sz="36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0"/>
          <p:cNvSpPr txBox="1"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20"/>
              </a:spcBef>
              <a:spcAft>
                <a:spcPts val="0"/>
              </a:spcAft>
              <a:buSzPts val="1472"/>
              <a:buNone/>
              <a:defRPr sz="1600" cap="none">
                <a:solidFill>
                  <a:schemeClr val="accent2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472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288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104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0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16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/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body" idx="1"/>
          </p:nvPr>
        </p:nvSpPr>
        <p:spPr>
          <a:xfrm rot="5400000">
            <a:off x="4334603" y="-1417408"/>
            <a:ext cx="3522794" cy="1102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/>
            </a:lvl2pPr>
            <a:lvl3pPr marL="1371600" lvl="2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/>
            </a:lvl3pPr>
            <a:lvl4pPr marL="1828800" lvl="3" indent="-298703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4pPr>
            <a:lvl5pPr marL="2286000" lvl="4" indent="-298704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9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0"/>
          <p:cNvSpPr/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30"/>
          <p:cNvSpPr txBox="1">
            <a:spLocks noGrp="1"/>
          </p:cNvSpPr>
          <p:nvPr>
            <p:ph type="title"/>
          </p:nvPr>
        </p:nvSpPr>
        <p:spPr>
          <a:xfrm rot="5400000">
            <a:off x="7249746" y="2265181"/>
            <a:ext cx="5183073" cy="2004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0"/>
          <p:cNvSpPr txBox="1">
            <a:spLocks noGrp="1"/>
          </p:cNvSpPr>
          <p:nvPr>
            <p:ph type="body" idx="1"/>
          </p:nvPr>
        </p:nvSpPr>
        <p:spPr>
          <a:xfrm rot="5400000">
            <a:off x="2131526" y="-680877"/>
            <a:ext cx="5183073" cy="789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89" name="Google Shape;89;p30"/>
          <p:cNvSpPr txBox="1">
            <a:spLocks noGrp="1"/>
          </p:cNvSpPr>
          <p:nvPr>
            <p:ph type="dt" idx="10"/>
          </p:nvPr>
        </p:nvSpPr>
        <p:spPr>
          <a:xfrm>
            <a:off x="8993673" y="5956137"/>
            <a:ext cx="13281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0"/>
          <p:cNvSpPr txBox="1">
            <a:spLocks noGrp="1"/>
          </p:cNvSpPr>
          <p:nvPr>
            <p:ph type="ftr" idx="11"/>
          </p:nvPr>
        </p:nvSpPr>
        <p:spPr>
          <a:xfrm>
            <a:off x="774923" y="5951811"/>
            <a:ext cx="78962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30"/>
          <p:cNvSpPr txBox="1">
            <a:spLocks noGrp="1"/>
          </p:cNvSpPr>
          <p:nvPr>
            <p:ph type="sldNum" idx="12"/>
          </p:nvPr>
        </p:nvSpPr>
        <p:spPr>
          <a:xfrm>
            <a:off x="10446615" y="5956137"/>
            <a:ext cx="11641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1"/>
          <p:cNvSpPr/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1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2"/>
          <p:cNvSpPr/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ill Sans"/>
              <a:buNone/>
              <a:defRPr sz="3600" b="0" cap="none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656"/>
              <a:buNone/>
              <a:defRPr sz="1800" cap="none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/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581193" y="2228003"/>
            <a:ext cx="5422390" cy="3633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6188417" y="2228003"/>
            <a:ext cx="5422392" cy="3633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/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4"/>
          <p:cNvSpPr txBox="1"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024"/>
              <a:buNone/>
              <a:defRPr sz="2200" b="0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body" idx="2"/>
          </p:nvPr>
        </p:nvSpPr>
        <p:spPr>
          <a:xfrm>
            <a:off x="581194" y="2926052"/>
            <a:ext cx="5393100" cy="293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body" idx="3"/>
          </p:nvPr>
        </p:nvSpPr>
        <p:spPr>
          <a:xfrm>
            <a:off x="6523735" y="2250892"/>
            <a:ext cx="5087073" cy="553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024"/>
              <a:buNone/>
              <a:defRPr sz="2200" b="0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body" idx="4"/>
          </p:nvPr>
        </p:nvSpPr>
        <p:spPr>
          <a:xfrm>
            <a:off x="6217709" y="2926052"/>
            <a:ext cx="5393100" cy="293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5"/>
          <p:cNvSpPr/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6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7"/>
          <p:cNvSpPr/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7"/>
          <p:cNvSpPr txBox="1"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F276A"/>
              </a:buClr>
              <a:buSzPts val="2000"/>
              <a:buFont typeface="Gill Sans"/>
              <a:buNone/>
              <a:defRPr sz="2000" b="0"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7"/>
          <p:cNvSpPr txBox="1">
            <a:spLocks noGrp="1"/>
          </p:cNvSpPr>
          <p:nvPr>
            <p:ph type="body" idx="1"/>
          </p:nvPr>
        </p:nvSpPr>
        <p:spPr>
          <a:xfrm>
            <a:off x="447816" y="601200"/>
            <a:ext cx="11292840" cy="4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5440" algn="l">
              <a:spcBef>
                <a:spcPts val="400"/>
              </a:spcBef>
              <a:spcAft>
                <a:spcPts val="0"/>
              </a:spcAft>
              <a:buSzPts val="1840"/>
              <a:buChar char="◼"/>
              <a:defRPr sz="2000">
                <a:solidFill>
                  <a:schemeClr val="dk2"/>
                </a:solidFill>
              </a:defRPr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 sz="1800">
                <a:solidFill>
                  <a:schemeClr val="dk2"/>
                </a:solidFill>
              </a:defRPr>
            </a:lvl2pPr>
            <a:lvl3pPr marL="1371600" lvl="2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 sz="1600">
                <a:solidFill>
                  <a:schemeClr val="dk2"/>
                </a:solidFill>
              </a:defRPr>
            </a:lvl3pPr>
            <a:lvl4pPr marL="1828800" lvl="3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4pPr>
            <a:lvl5pPr marL="2286000" lvl="4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5pPr>
            <a:lvl6pPr marL="2743200" lvl="5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6pPr>
            <a:lvl7pPr marL="3200400" lvl="6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7pPr>
            <a:lvl8pPr marL="3657600" lvl="7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8pPr>
            <a:lvl9pPr marL="4114800" lvl="8" indent="-310388" algn="l">
              <a:spcBef>
                <a:spcPts val="600"/>
              </a:spcBef>
              <a:spcAft>
                <a:spcPts val="60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27"/>
          <p:cNvSpPr txBox="1">
            <a:spLocks noGrp="1"/>
          </p:cNvSpPr>
          <p:nvPr>
            <p:ph type="body" idx="2"/>
          </p:nvPr>
        </p:nvSpPr>
        <p:spPr>
          <a:xfrm>
            <a:off x="5740823" y="5262296"/>
            <a:ext cx="5869987" cy="68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>
              <a:spcBef>
                <a:spcPts val="220"/>
              </a:spcBef>
              <a:spcAft>
                <a:spcPts val="0"/>
              </a:spcAft>
              <a:buSzPts val="1012"/>
              <a:buNone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012"/>
              <a:buNone/>
              <a:defRPr sz="11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68" name="Google Shape;68;p27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8"/>
          <p:cNvSpPr txBox="1"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Gill Sans"/>
              <a:buNone/>
              <a:defRPr sz="2400" b="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8"/>
          <p:cNvSpPr>
            <a:spLocks noGrp="1"/>
          </p:cNvSpPr>
          <p:nvPr>
            <p:ph type="pic" idx="2"/>
          </p:nvPr>
        </p:nvSpPr>
        <p:spPr>
          <a:xfrm>
            <a:off x="447817" y="599725"/>
            <a:ext cx="11290859" cy="3557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>
            <a:off x="581192" y="5260127"/>
            <a:ext cx="11029617" cy="59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SzPts val="1104"/>
              <a:buNone/>
              <a:defRPr sz="12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104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 txBox="1"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  <a:defRPr sz="2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9"/>
          <p:cNvSpPr txBox="1"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33756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656"/>
              <a:buFont typeface="Noto Sans Symbols"/>
              <a:buChar char="◼"/>
              <a:defRPr sz="18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2207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10388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298703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" name="Google Shape;8;p19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" name="Google Shape;9;p19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0" name="Google Shape;10;p19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" name="Google Shape;11;p19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1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19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Gill Sans"/>
              <a:buNone/>
            </a:pPr>
            <a:r>
              <a:rPr lang="en-US" sz="5400"/>
              <a:t>ILA STRATEGIC PLAN PROGRESS REPORT</a:t>
            </a:r>
            <a:endParaRPr sz="5400"/>
          </a:p>
        </p:txBody>
      </p:sp>
      <p:sp>
        <p:nvSpPr>
          <p:cNvPr id="97" name="Google Shape;97;p1"/>
          <p:cNvSpPr txBox="1"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dirty="0"/>
              <a:t>Presented at Executive Board Meeting, July 13, 2021</a:t>
            </a:r>
            <a:endParaRPr sz="2000" dirty="0"/>
          </a:p>
        </p:txBody>
      </p:sp>
      <p:sp>
        <p:nvSpPr>
          <p:cNvPr id="98" name="Google Shape;98;p1"/>
          <p:cNvSpPr txBox="1"/>
          <p:nvPr/>
        </p:nvSpPr>
        <p:spPr>
          <a:xfrm>
            <a:off x="7836750" y="4703325"/>
            <a:ext cx="3738000" cy="15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Prepared in January 2020 by: </a:t>
            </a:r>
            <a:endParaRPr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Diane Foote, Executive Director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Molly </a:t>
            </a:r>
            <a:r>
              <a:rPr lang="en-US" dirty="0" err="1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Beestrum</a:t>
            </a:r>
            <a:r>
              <a:rPr lang="en-US" dirty="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, ILA President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Updated in July 2021 by: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Diane Foote, Executive Director</a:t>
            </a:r>
            <a:endParaRPr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9" name="Google Shape;99;p1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16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COMMUNITY ADVOCACY</a:t>
            </a:r>
            <a:br>
              <a:rPr lang="en-US"/>
            </a:br>
            <a:r>
              <a:rPr lang="en-US" sz="1800"/>
              <a:t>(BOARD PRIORITY #3)</a:t>
            </a:r>
            <a:endParaRPr sz="1800"/>
          </a:p>
        </p:txBody>
      </p:sp>
      <p:sp>
        <p:nvSpPr>
          <p:cNvPr id="147" name="Google Shape;147;p8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</a:t>
            </a:r>
            <a:r>
              <a:rPr lang="en-US" sz="2000"/>
              <a:t>: Develop education and tools for library leaders and staff to establish clear understanding of libraries’ worth among the people serves, resulting in community and stakeholder ambassadorship and engagement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Outcome: </a:t>
            </a:r>
            <a:r>
              <a:rPr lang="en-US" sz="2000"/>
              <a:t>The communities and people served value the presence and vitality of their libraries; libraries are recognized as a vital and relevant resource</a:t>
            </a:r>
            <a:endParaRPr sz="2000"/>
          </a:p>
        </p:txBody>
      </p:sp>
      <p:sp>
        <p:nvSpPr>
          <p:cNvPr id="148" name="Google Shape;148;p8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COMMUNITY ADVOCACY ACTIVITIES </a:t>
            </a:r>
            <a:endParaRPr/>
          </a:p>
        </p:txBody>
      </p:sp>
      <p:sp>
        <p:nvSpPr>
          <p:cNvPr id="154" name="Google Shape;154;p9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New Activities Since the January 2020 Report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Development of the “Bigger than a Building” campaign in response to the COVID-19 pandemic</a:t>
            </a:r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Outreach to IDPH and development of a template letter for libraries to use regarding vaccination for library staff members</a:t>
            </a:r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Inclusion of mini-”Advocacy Boot Camp” at ILA Annual Conference and Reaching Forward</a:t>
            </a:r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Initial development of “Ready, Set, Advocate” training initiative to launch in fall 2022</a:t>
            </a:r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Funding allocated for the production of PSAs for school, public, and academic libraries in the fiscal year 2021-22 budget</a:t>
            </a:r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endParaRPr dirty="0"/>
          </a:p>
          <a:p>
            <a:pPr marL="0" lvl="0" indent="0" algn="l" rtl="0">
              <a:spcBef>
                <a:spcPts val="960"/>
              </a:spcBef>
              <a:spcAft>
                <a:spcPts val="0"/>
              </a:spcAft>
              <a:buSzPts val="1656"/>
              <a:buNone/>
            </a:pPr>
            <a:endParaRPr dirty="0"/>
          </a:p>
        </p:txBody>
      </p:sp>
      <p:sp>
        <p:nvSpPr>
          <p:cNvPr id="155" name="Google Shape;155;p9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COMMUNITY ADVOCACY ACTIVITIES </a:t>
            </a:r>
            <a:endParaRPr/>
          </a:p>
        </p:txBody>
      </p:sp>
      <p:sp>
        <p:nvSpPr>
          <p:cNvPr id="154" name="Google Shape;154;p9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New Activities at the Time of the January 2020 Report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Development of preparatory video for Library Legislative Meet-ups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Potential story-collection workshop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Identification of member leader to participate with ED in ALA Fly-In Day</a:t>
            </a:r>
            <a:endParaRPr dirty="0"/>
          </a:p>
          <a:p>
            <a:pPr marL="0" lvl="0" indent="0" algn="l" rtl="0">
              <a:spcBef>
                <a:spcPts val="960"/>
              </a:spcBef>
              <a:spcAft>
                <a:spcPts val="0"/>
              </a:spcAft>
              <a:buSzPts val="1656"/>
              <a:buNone/>
            </a:pPr>
            <a:endParaRPr dirty="0"/>
          </a:p>
        </p:txBody>
      </p:sp>
      <p:sp>
        <p:nvSpPr>
          <p:cNvPr id="155" name="Google Shape;155;p9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0285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ADVOCACY ONGOING ACTIVITIES</a:t>
            </a:r>
            <a:endParaRPr/>
          </a:p>
        </p:txBody>
      </p:sp>
      <p:sp>
        <p:nvSpPr>
          <p:cNvPr id="161" name="Google Shape;161;p10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Ongoing Activities</a:t>
            </a:r>
            <a:endParaRPr dirty="0"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Traditional work with other library-related organizations to advance legislative agendas (AISLE, ALA, other state chapters, </a:t>
            </a:r>
            <a:r>
              <a:rPr lang="en-US" sz="2000" dirty="0" err="1"/>
              <a:t>etc</a:t>
            </a:r>
            <a:r>
              <a:rPr lang="en-US" sz="2000" dirty="0"/>
              <a:t>) </a:t>
            </a:r>
            <a:endParaRPr dirty="0"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Continual improvement to series of Library Legislative Meet-ups </a:t>
            </a:r>
            <a:endParaRPr dirty="0"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Participation in ALA Fly-In Day and National Library Legislative Day</a:t>
            </a:r>
            <a:endParaRPr dirty="0"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Continued content at ILA Annual Conference such as “Legislator Panel” and in 2019, mini “Advocacy Boot Camp” presented by ALA advocacy staff </a:t>
            </a:r>
            <a:endParaRPr dirty="0"/>
          </a:p>
          <a:p>
            <a:pPr marL="0" lvl="0" indent="0" algn="l" rtl="0">
              <a:spcBef>
                <a:spcPts val="960"/>
              </a:spcBef>
              <a:spcAft>
                <a:spcPts val="0"/>
              </a:spcAft>
              <a:buSzPts val="1656"/>
              <a:buNone/>
            </a:pPr>
            <a:endParaRPr dirty="0"/>
          </a:p>
        </p:txBody>
      </p:sp>
      <p:sp>
        <p:nvSpPr>
          <p:cNvPr id="162" name="Google Shape;162;p10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PROFESSION </a:t>
            </a:r>
            <a:br>
              <a:rPr lang="en-US"/>
            </a:br>
            <a:r>
              <a:rPr lang="en-US" sz="1800"/>
              <a:t>(BOARD PRIORITY #4) </a:t>
            </a:r>
            <a:endParaRPr sz="1800"/>
          </a:p>
        </p:txBody>
      </p:sp>
      <p:sp>
        <p:nvSpPr>
          <p:cNvPr id="168" name="Google Shape;168;p11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Develop education for library leaders and staff about increasing diversity in collections and programs and creating an inclusive environment in libraries and librarianship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Outcome: </a:t>
            </a:r>
            <a:r>
              <a:rPr lang="en-US" sz="2000"/>
              <a:t>Library leadership and staff are cultivated and engaged in advancing diversity, equity, and inclusion in the communities they serve. </a:t>
            </a:r>
            <a:endParaRPr sz="2000"/>
          </a:p>
        </p:txBody>
      </p:sp>
      <p:sp>
        <p:nvSpPr>
          <p:cNvPr id="169" name="Google Shape;169;p11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47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PROFESSION</a:t>
            </a:r>
            <a:br>
              <a:rPr lang="en-US"/>
            </a:br>
            <a:r>
              <a:rPr lang="en-US"/>
              <a:t>ACTIVITIES </a:t>
            </a:r>
            <a:br>
              <a:rPr lang="en-US"/>
            </a:br>
            <a:endParaRPr/>
          </a:p>
        </p:txBody>
      </p:sp>
      <p:sp>
        <p:nvSpPr>
          <p:cNvPr id="175" name="Google Shape;175;p12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New Activities Since the January 2020 Report</a:t>
            </a:r>
            <a:endParaRPr dirty="0"/>
          </a:p>
          <a:p>
            <a:pPr marL="342900" lvl="0" indent="-342900">
              <a:spcBef>
                <a:spcPts val="1000"/>
              </a:spcBef>
              <a:buSzPts val="1840"/>
              <a:buFont typeface="Gill Sans"/>
              <a:buAutoNum type="arabicPeriod"/>
            </a:pPr>
            <a:r>
              <a:rPr lang="en-US" sz="2000" dirty="0"/>
              <a:t>Travel stipends for black, indigenous, and person of color librarians to attend national conferences included in approved fiscal year 2021-22 budget</a:t>
            </a:r>
          </a:p>
          <a:p>
            <a:pPr marL="342900" lvl="0" indent="-342900">
              <a:spcBef>
                <a:spcPts val="1000"/>
              </a:spcBef>
              <a:buSzPts val="1840"/>
              <a:buFont typeface="Gill Sans"/>
              <a:buAutoNum type="arabicPeriod"/>
            </a:pPr>
            <a:r>
              <a:rPr lang="en-US" sz="2000" dirty="0"/>
              <a:t>Funding for editorial work and permissions to adapt the Oregon Library Association’s “EDI Toolkit” for an Illinois audience included in approved fiscal year 2021-22</a:t>
            </a:r>
          </a:p>
          <a:p>
            <a:pPr marL="342900" lvl="0" indent="-342900">
              <a:spcBef>
                <a:spcPts val="1000"/>
              </a:spcBef>
              <a:buSzPts val="1840"/>
              <a:buFont typeface="Gill Sans"/>
              <a:buAutoNum type="arabicPeriod"/>
            </a:pPr>
            <a:r>
              <a:rPr lang="en-US" sz="2000" dirty="0"/>
              <a:t>Planned outreach to PLA to sponsor Illinois interns for PLA’s “Inclusive Internship” program and funding for this included in approved fiscal year 2021-22 budget</a:t>
            </a:r>
          </a:p>
        </p:txBody>
      </p:sp>
      <p:sp>
        <p:nvSpPr>
          <p:cNvPr id="176" name="Google Shape;176;p12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47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PROFESSION</a:t>
            </a:r>
            <a:br>
              <a:rPr lang="en-US"/>
            </a:br>
            <a:r>
              <a:rPr lang="en-US"/>
              <a:t>ACTIVITIES </a:t>
            </a:r>
            <a:br>
              <a:rPr lang="en-US"/>
            </a:br>
            <a:endParaRPr/>
          </a:p>
        </p:txBody>
      </p:sp>
      <p:sp>
        <p:nvSpPr>
          <p:cNvPr id="175" name="Google Shape;175;p12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New Activities at the Time of the January 2020 Report</a:t>
            </a:r>
            <a:endParaRPr dirty="0"/>
          </a:p>
          <a:p>
            <a:pPr marL="457200" lvl="0" indent="-4572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EDI related programming by Mark Puente at ILA Annual Conference 2019, and to lead Elevate 2020</a:t>
            </a:r>
            <a:endParaRPr dirty="0"/>
          </a:p>
          <a:p>
            <a:pPr marL="457200" lvl="0" indent="-4572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Proposed increase in investment in Diversity Scholarship Fund to increase representation and participation in the profession</a:t>
            </a:r>
            <a:endParaRPr dirty="0"/>
          </a:p>
          <a:p>
            <a:pPr marL="457200" lvl="0" indent="-4572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Collaborated with Chicago State University on IMLS grant proposal “Library Leadership and the Promotion of Resilience as a Community Development Strategy” </a:t>
            </a:r>
            <a:endParaRPr sz="2000" dirty="0"/>
          </a:p>
        </p:txBody>
      </p:sp>
      <p:sp>
        <p:nvSpPr>
          <p:cNvPr id="176" name="Google Shape;176;p12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2037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3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PROFESSION</a:t>
            </a:r>
            <a:br>
              <a:rPr lang="en-US"/>
            </a:br>
            <a:r>
              <a:rPr lang="en-US"/>
              <a:t>ONGOING ACTIVITIES</a:t>
            </a:r>
            <a:endParaRPr/>
          </a:p>
        </p:txBody>
      </p:sp>
      <p:sp>
        <p:nvSpPr>
          <p:cNvPr id="182" name="Google Shape;182;p13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/>
              <a:t>Ongoing Activities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Continued focus on topics of this nature for the Illinois Youth Services Institute, ILA Annual Conference, and other continuing education opportunities; both in terms of individual presentations and overall conference themes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Continued support of Sylvia Murphy Williams Scholar program </a:t>
            </a:r>
            <a:endParaRPr sz="2000"/>
          </a:p>
        </p:txBody>
      </p:sp>
      <p:sp>
        <p:nvSpPr>
          <p:cNvPr id="183" name="Google Shape;183;p13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LEADERSHIP </a:t>
            </a:r>
            <a:br>
              <a:rPr lang="en-US"/>
            </a:br>
            <a:r>
              <a:rPr lang="en-US" sz="2000"/>
              <a:t>(BOARD PRIORITY #5)</a:t>
            </a:r>
            <a:endParaRPr sz="2000"/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Convene critical conversations with partners in the library ecosystem including the Illinois State Library, the three systems, AISLE, and other related consortia and organizations.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Outcome: </a:t>
            </a:r>
            <a:endParaRPr/>
          </a:p>
          <a:p>
            <a:pPr marL="630000" lvl="1" indent="-306000" algn="l" rtl="0">
              <a:spcBef>
                <a:spcPts val="960"/>
              </a:spcBef>
              <a:spcAft>
                <a:spcPts val="0"/>
              </a:spcAft>
              <a:buSzPts val="1656"/>
              <a:buChar char="◼"/>
            </a:pPr>
            <a:r>
              <a:rPr lang="en-US" sz="1800"/>
              <a:t>Assess to library service continually expands with the ultimate goal of universal access;</a:t>
            </a:r>
            <a:endParaRPr/>
          </a:p>
          <a:p>
            <a:pPr marL="630000" lvl="1" indent="-306000" algn="l" rtl="0">
              <a:spcBef>
                <a:spcPts val="960"/>
              </a:spcBef>
              <a:spcAft>
                <a:spcPts val="0"/>
              </a:spcAft>
              <a:buSzPts val="1656"/>
              <a:buChar char="◼"/>
            </a:pPr>
            <a:r>
              <a:rPr lang="en-US" sz="1800"/>
              <a:t>Libraries, library staff, and trustees are supported effectively by the library ecosystem in the state. </a:t>
            </a:r>
            <a:endParaRPr sz="1800"/>
          </a:p>
        </p:txBody>
      </p:sp>
      <p:sp>
        <p:nvSpPr>
          <p:cNvPr id="190" name="Google Shape;190;p14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LEADERSHIP ACTIVITIES </a:t>
            </a:r>
            <a:endParaRPr/>
          </a:p>
        </p:txBody>
      </p:sp>
      <p:sp>
        <p:nvSpPr>
          <p:cNvPr id="196" name="Google Shape;196;p15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2"/>
              <a:buNone/>
            </a:pPr>
            <a:r>
              <a:rPr lang="en-US" sz="2000" b="1" dirty="0"/>
              <a:t>New Activities Since the January 2020 Report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Integrated Reaching Forward and Reaching Forward South into Reaching Forward Illinois in 2021, enabling attendance at both virtual one-day conferences for one registration price.</a:t>
            </a:r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Active participation in monthly calls with AISLE, IHLS, and RAILS leadership</a:t>
            </a:r>
            <a:endParaRPr sz="2000" dirty="0"/>
          </a:p>
        </p:txBody>
      </p:sp>
      <p:sp>
        <p:nvSpPr>
          <p:cNvPr id="197" name="Google Shape;197;p15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EXECUTIVE BOARD DEFINED STRATEGIC PRIORITIES</a:t>
            </a:r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53060" algn="l" rtl="0">
              <a:spcBef>
                <a:spcPts val="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Culture of Diversity and Inclusion in the Association </a:t>
            </a:r>
            <a:endParaRPr sz="2000" dirty="0"/>
          </a:p>
          <a:p>
            <a:pPr marL="342900" lvl="0" indent="-353060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Legislative Advocacy </a:t>
            </a:r>
            <a:endParaRPr sz="2000" dirty="0"/>
          </a:p>
          <a:p>
            <a:pPr marL="342900" lvl="0" indent="-353060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Community Advocacy</a:t>
            </a:r>
            <a:endParaRPr sz="2000" dirty="0"/>
          </a:p>
          <a:p>
            <a:pPr marL="342900" lvl="0" indent="-353060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Culture of Diversity and Inclusion in the Profession</a:t>
            </a:r>
            <a:endParaRPr sz="2000" dirty="0"/>
          </a:p>
          <a:p>
            <a:pPr marL="306000" lvl="0" indent="-327844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Leadership</a:t>
            </a:r>
            <a:endParaRPr sz="2000" dirty="0"/>
          </a:p>
          <a:p>
            <a:pPr marL="342900" lvl="0" indent="-353060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Deliver of Member Value</a:t>
            </a:r>
            <a:endParaRPr sz="2000" dirty="0"/>
          </a:p>
          <a:p>
            <a:pPr marL="342900" lvl="0" indent="-226059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None/>
            </a:pPr>
            <a:endParaRPr sz="20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840"/>
              <a:buNone/>
            </a:pPr>
            <a:endParaRPr sz="2000" dirty="0"/>
          </a:p>
        </p:txBody>
      </p:sp>
      <p:sp>
        <p:nvSpPr>
          <p:cNvPr id="106" name="Google Shape;106;p2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LEADERSHIP ACTIVITIES </a:t>
            </a:r>
            <a:endParaRPr/>
          </a:p>
        </p:txBody>
      </p:sp>
      <p:sp>
        <p:nvSpPr>
          <p:cNvPr id="196" name="Google Shape;196;p15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2"/>
              <a:buNone/>
            </a:pPr>
            <a:r>
              <a:rPr lang="en-US" sz="2000" b="1" dirty="0"/>
              <a:t>New Activities at the Time of the January 2020 Report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Development of proposal for the Secretary of State to include per capita rate increase for public and school libraries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Work with ISL and systems on publication of </a:t>
            </a:r>
            <a:r>
              <a:rPr lang="en-US" sz="2000" i="1" dirty="0"/>
              <a:t>Serving Our Public 4.0: Standards for Illinois Public Libraries 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Codify participation of CPL and IHLS in ILA’s Public Policy Committee composition statement 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Increased state support for Directors University educational event and Trustee Forum Workshops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Open communications with Reaching Forward South about how ILA can best support it, with sponsorship in 2020 and possibly a partnership in the future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Proactively reached out to new CPL Commissioner, Andrea </a:t>
            </a:r>
            <a:r>
              <a:rPr lang="en-US" sz="2000" dirty="0" err="1"/>
              <a:t>Telli</a:t>
            </a:r>
            <a:r>
              <a:rPr lang="en-US" sz="2000" dirty="0"/>
              <a:t>, to discuss future partnering and increased engagement between ILA and CPL</a:t>
            </a:r>
            <a:endParaRPr sz="2000" dirty="0"/>
          </a:p>
        </p:txBody>
      </p:sp>
      <p:sp>
        <p:nvSpPr>
          <p:cNvPr id="197" name="Google Shape;197;p15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44094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6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LEADERSHIP ONGOING ACTIVITIES</a:t>
            </a:r>
            <a:endParaRPr/>
          </a:p>
        </p:txBody>
      </p:sp>
      <p:sp>
        <p:nvSpPr>
          <p:cNvPr id="203" name="Google Shape;203;p16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Ongoing Activities</a:t>
            </a:r>
            <a:endParaRPr dirty="0"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Work with ISL on legislative issues such as patron privacy, funding, and more</a:t>
            </a:r>
            <a:endParaRPr dirty="0"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Continued annual collaboration on Directors University and Elevate with systems, ISL, and ILA leaders</a:t>
            </a:r>
            <a:endParaRPr dirty="0"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Continues focus on Public Policy Committee toward initiatives that broaden access and oppose initiatives that lessen access</a:t>
            </a:r>
            <a:endParaRPr sz="2000" dirty="0"/>
          </a:p>
        </p:txBody>
      </p:sp>
      <p:sp>
        <p:nvSpPr>
          <p:cNvPr id="204" name="Google Shape;204;p16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7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DELIVERY OF MEMBER VALUE </a:t>
            </a:r>
            <a:br>
              <a:rPr lang="en-US"/>
            </a:br>
            <a:r>
              <a:rPr lang="en-US" sz="2000"/>
              <a:t>(BOARD PRIORITY #6)</a:t>
            </a:r>
            <a:endParaRPr sz="2000"/>
          </a:p>
        </p:txBody>
      </p:sp>
      <p:sp>
        <p:nvSpPr>
          <p:cNvPr id="210" name="Google Shape;210;p17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Assess and refresh programs and services, integrating new approaches and </a:t>
            </a:r>
            <a:r>
              <a:rPr lang="en-US" sz="2000" b="1"/>
              <a:t>technologies to deliver member value in programming, communication, and involvement.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Outcome: </a:t>
            </a:r>
            <a:r>
              <a:rPr lang="en-US" sz="2000"/>
              <a:t>Members in every segment find relevant value from ILA programs and services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840"/>
              <a:buNone/>
            </a:pPr>
            <a:endParaRPr sz="2000"/>
          </a:p>
        </p:txBody>
      </p:sp>
      <p:sp>
        <p:nvSpPr>
          <p:cNvPr id="211" name="Google Shape;211;p17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DELIVERY OF MEMBER VALUE ACTIVITIES</a:t>
            </a:r>
            <a:endParaRPr/>
          </a:p>
        </p:txBody>
      </p:sp>
      <p:sp>
        <p:nvSpPr>
          <p:cNvPr id="217" name="Google Shape;217;p18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2"/>
              <a:buNone/>
            </a:pPr>
            <a:r>
              <a:rPr lang="en-US" sz="2000" b="1" dirty="0"/>
              <a:t>New Activities Since the January 2020 Report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Planned revision of the ILA Connecter blog to “ILA Voices,” and integrate it in the ILA website</a:t>
            </a:r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Clarify committee appointment process via the “Overall Committee Composition Statement”</a:t>
            </a:r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New institutional member benefit: Free downloadable copy of the </a:t>
            </a:r>
            <a:r>
              <a:rPr lang="en-US" sz="2000" dirty="0" err="1"/>
              <a:t>iREAD</a:t>
            </a:r>
            <a:r>
              <a:rPr lang="en-US" sz="2000" dirty="0"/>
              <a:t> Resource Guide</a:t>
            </a:r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Creation of branded “Remote Learning” and enhanced “Noon Network” series during COVID</a:t>
            </a:r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Enhanced functionality for </a:t>
            </a:r>
            <a:r>
              <a:rPr lang="en-US" sz="2000" dirty="0" err="1"/>
              <a:t>iREAD</a:t>
            </a:r>
            <a:r>
              <a:rPr lang="en-US" sz="2000" dirty="0"/>
              <a:t> state partners regarding ability to purchase “credits” or downloadable Resource Guides for their in-state libraries (delivery of “customer” rather than “member” value?)</a:t>
            </a:r>
            <a:endParaRPr sz="2000" dirty="0"/>
          </a:p>
        </p:txBody>
      </p:sp>
      <p:sp>
        <p:nvSpPr>
          <p:cNvPr id="218" name="Google Shape;218;p18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DELIVERY OF MEMBER VALUE ACTIVITIES</a:t>
            </a:r>
            <a:endParaRPr/>
          </a:p>
        </p:txBody>
      </p:sp>
      <p:sp>
        <p:nvSpPr>
          <p:cNvPr id="217" name="Google Shape;217;p18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2"/>
              <a:buNone/>
            </a:pPr>
            <a:r>
              <a:rPr lang="en-US" sz="2000" b="1" dirty="0"/>
              <a:t>New Activities at the Time of the January 2020 Report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New joint student membership offer with ALA (plus new forum for Students and New Professionals)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Making Zoom account available to committees and forums for remote meetings, enabling broader participation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Facilitating new involvement with events, such as IACRL OER webinar and YASF Seminar in Winter 2020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New forum for Small &amp; Rural Libraries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Maximize use of budget and staff time based on member input to convert </a:t>
            </a:r>
            <a:r>
              <a:rPr lang="en-US" sz="2000" i="1" dirty="0"/>
              <a:t>ILA Reporter</a:t>
            </a:r>
            <a:r>
              <a:rPr lang="en-US" sz="2000" dirty="0"/>
              <a:t> to a quarterly publication schedule</a:t>
            </a:r>
            <a:endParaRPr sz="2000" dirty="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 dirty="0"/>
              <a:t>Offer new member communication and engagement opportunity via the ILA Connecter blog and the weekly photo contest</a:t>
            </a:r>
            <a:endParaRPr sz="2000" dirty="0"/>
          </a:p>
        </p:txBody>
      </p:sp>
      <p:sp>
        <p:nvSpPr>
          <p:cNvPr id="218" name="Google Shape;218;p18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18500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6e4aedce03_0_0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500" cy="1013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DISCUSSION </a:t>
            </a:r>
            <a:endParaRPr/>
          </a:p>
        </p:txBody>
      </p:sp>
      <p:sp>
        <p:nvSpPr>
          <p:cNvPr id="224" name="Google Shape;224;g6e4aedce03_0_0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500" cy="3678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000" dirty="0"/>
              <a:t>The strategic plan expires in 2022. What is the vision for the future of the plan? Renew it due to 2020 and part of 2021’s COVID-related challenges in advancing strategic priorities? </a:t>
            </a:r>
            <a:r>
              <a:rPr lang="en-US" sz="2000"/>
              <a:t>Revise it?</a:t>
            </a:r>
            <a:endParaRPr lang="en-US" sz="2000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endParaRPr lang="en-US" sz="2000"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endParaRPr sz="2000" dirty="0"/>
          </a:p>
        </p:txBody>
      </p:sp>
      <p:sp>
        <p:nvSpPr>
          <p:cNvPr id="225" name="Google Shape;225;g6e4aedce03_0_0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6e4aedce03_0_12"/>
          <p:cNvSpPr txBox="1">
            <a:spLocks noGrp="1"/>
          </p:cNvSpPr>
          <p:nvPr>
            <p:ph type="ctrTitle"/>
          </p:nvPr>
        </p:nvSpPr>
        <p:spPr>
          <a:xfrm>
            <a:off x="581191" y="1020431"/>
            <a:ext cx="10993500" cy="14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Gill Sans"/>
              <a:buNone/>
            </a:pPr>
            <a:r>
              <a:rPr lang="en-US" sz="5400"/>
              <a:t>QUESTIONS?</a:t>
            </a:r>
            <a:endParaRPr sz="5400"/>
          </a:p>
        </p:txBody>
      </p:sp>
      <p:sp>
        <p:nvSpPr>
          <p:cNvPr id="238" name="Google Shape;238;g6e4aedce03_0_12"/>
          <p:cNvSpPr txBox="1"/>
          <p:nvPr/>
        </p:nvSpPr>
        <p:spPr>
          <a:xfrm>
            <a:off x="7836750" y="4703325"/>
            <a:ext cx="3738000" cy="15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9" name="Google Shape;239;g6e4aedce03_0_12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16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ASSOCIATION </a:t>
            </a:r>
            <a:br>
              <a:rPr lang="en-US"/>
            </a:br>
            <a:r>
              <a:rPr lang="en-US" sz="1800"/>
              <a:t>(BOARD PRIORITY #1)</a:t>
            </a:r>
            <a:endParaRPr sz="1800"/>
          </a:p>
        </p:txBody>
      </p:sp>
      <p:sp>
        <p:nvSpPr>
          <p:cNvPr id="112" name="Google Shape;112;p3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Review and revamp the committee and volunteer system for functionality, diversity, inclusion and recognition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Increase awareness, understanding, and commitment to creating an inclusive environment in ILA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Outcomes: </a:t>
            </a:r>
            <a:endParaRPr/>
          </a:p>
          <a:p>
            <a:pPr marL="630000" lvl="1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Members recognize their ownership in and have equitable access to participate and be heard in ILA’s volunteer structure; </a:t>
            </a:r>
            <a:endParaRPr/>
          </a:p>
          <a:p>
            <a:pPr marL="630000" lvl="1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Members connect collaboratively for sharing and creation of knowledge </a:t>
            </a:r>
            <a:endParaRPr/>
          </a:p>
        </p:txBody>
      </p:sp>
      <p:sp>
        <p:nvSpPr>
          <p:cNvPr id="113" name="Google Shape;113;p3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ASSOCIATION ACTIVITIES </a:t>
            </a:r>
            <a:endParaRPr/>
          </a:p>
        </p:txBody>
      </p:sp>
      <p:sp>
        <p:nvSpPr>
          <p:cNvPr id="119" name="Google Shape;119;p4"/>
          <p:cNvSpPr txBox="1">
            <a:spLocks noGrp="1"/>
          </p:cNvSpPr>
          <p:nvPr>
            <p:ph type="body" idx="1"/>
          </p:nvPr>
        </p:nvSpPr>
        <p:spPr>
          <a:xfrm>
            <a:off x="475981" y="1996895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New Activities Since the January 2020 Report</a:t>
            </a: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Creation of DEI Subcommittee of the Executive Board </a:t>
            </a:r>
            <a:endParaRPr lang="en-US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Investment from ILA’s net asset balance of $10,000 in the Diversity Scholarship Fund in fiscal year 2020-21 and in the approved fiscal year 2021-22 budget </a:t>
            </a:r>
            <a:endParaRPr lang="en-US" dirty="0"/>
          </a:p>
          <a:p>
            <a:pPr marL="342900" lvl="0" indent="-342900">
              <a:spcBef>
                <a:spcPts val="1000"/>
              </a:spcBef>
              <a:buSzPts val="1840"/>
              <a:buFont typeface="Gill Sans"/>
              <a:buAutoNum type="arabicPeriod"/>
            </a:pPr>
            <a:r>
              <a:rPr lang="en-US" sz="2000" dirty="0"/>
              <a:t>Development of an association-wide “Statement of Commitment to Diversity, Equity, and Inclusion”</a:t>
            </a:r>
            <a:endParaRPr lang="en-US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Instituted “Courageous Conversation” ongoing trainings for Executive Board and staff</a:t>
            </a:r>
            <a:endParaRPr lang="en-US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Best Practices Committee’s development of a land acknowledgement statement</a:t>
            </a: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The Diversity Committee’s EDI educational needs survey and “ILA Voices” listening session at the 2020 ILA Annual Conference, and publication of the results in the </a:t>
            </a:r>
            <a:r>
              <a:rPr lang="en-US" sz="2000" i="1" dirty="0"/>
              <a:t>ILA Reporter</a:t>
            </a:r>
          </a:p>
        </p:txBody>
      </p:sp>
      <p:sp>
        <p:nvSpPr>
          <p:cNvPr id="120" name="Google Shape;120;p4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ASSOCIATION ACTIVITIES </a:t>
            </a:r>
            <a:endParaRPr/>
          </a:p>
        </p:txBody>
      </p:sp>
      <p:sp>
        <p:nvSpPr>
          <p:cNvPr id="119" name="Google Shape;119;p4"/>
          <p:cNvSpPr txBox="1">
            <a:spLocks noGrp="1"/>
          </p:cNvSpPr>
          <p:nvPr>
            <p:ph type="body" idx="1"/>
          </p:nvPr>
        </p:nvSpPr>
        <p:spPr>
          <a:xfrm>
            <a:off x="581192" y="2472044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Activities New at the Time of the January 2020 Report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Implementation of the Statement of Appropriate Conduct and process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Nominating Committee seeking external suggestions (include self-suggestions) for nominee consideration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Clarification of policies applying to committees and increased transparency. E.g. Open Meetings Policy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Two new forums: Students and New Professionals and Small and Rural Libraries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Offering pronoun badge ribbons at ILA Annual Conference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Recognition in the form of “Committee Spotlights” and weekly photo contest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Examination of committee charges and composition statements by several committees, resulting in proposed changes submitted to ILA Executive Board (e.g. </a:t>
            </a:r>
            <a:r>
              <a:rPr lang="en-US" sz="2000" dirty="0" err="1"/>
              <a:t>iRead</a:t>
            </a:r>
            <a:r>
              <a:rPr lang="en-US" sz="2000" dirty="0"/>
              <a:t>, Best Practices) and approved (e.g. PPC and Advocacy)</a:t>
            </a:r>
            <a:endParaRPr sz="2000" dirty="0"/>
          </a:p>
        </p:txBody>
      </p:sp>
      <p:sp>
        <p:nvSpPr>
          <p:cNvPr id="120" name="Google Shape;120;p4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64749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ASSOCIATION ONGOING ACTIVITIES </a:t>
            </a:r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Ongoing Activities</a:t>
            </a:r>
            <a:endParaRPr dirty="0"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Continuation and improvement of inclusion of ALA ethnic caucuses operating in the state/region </a:t>
            </a:r>
            <a:endParaRPr dirty="0"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Continued workshops for ILA leadership and staff, i.e. with consultant Jody Gray in 2018 and 2020</a:t>
            </a:r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Seeking suggestions and self-suggestion for nominees for open board positions rather than relying on Nominating Committee members’ own contacts</a:t>
            </a:r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dirty="0"/>
              <a:t>Themes and keynote/President’s Program speakers at ILA Annual Conferences reflect a DEI focus</a:t>
            </a:r>
            <a:endParaRPr sz="2000" dirty="0"/>
          </a:p>
        </p:txBody>
      </p:sp>
      <p:sp>
        <p:nvSpPr>
          <p:cNvPr id="127" name="Google Shape;127;p5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LEGISLATIVE ADVOCACY </a:t>
            </a:r>
            <a:br>
              <a:rPr lang="en-US"/>
            </a:br>
            <a:r>
              <a:rPr lang="en-US" sz="1800"/>
              <a:t>(BOARD PRIORITY #2)</a:t>
            </a:r>
            <a:endParaRPr sz="1800"/>
          </a:p>
        </p:txBody>
      </p:sp>
      <p:sp>
        <p:nvSpPr>
          <p:cNvPr id="133" name="Google Shape;133;p6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Invest in advocacy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Educate and mobilize activist groups and other professional associations to understand and support the cause and critical natural of libraries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Outcomes: </a:t>
            </a:r>
            <a:r>
              <a:rPr lang="en-US" sz="2000"/>
              <a:t>Activate strategic alliances and informed advocacy at all levels to achieve adequate funding for libraries. Governmental decision-makers increase support for libraries </a:t>
            </a:r>
            <a:endParaRPr/>
          </a:p>
          <a:p>
            <a:pPr marL="324000" lvl="1" indent="0" algn="l" rtl="0">
              <a:spcBef>
                <a:spcPts val="920"/>
              </a:spcBef>
              <a:spcAft>
                <a:spcPts val="0"/>
              </a:spcAft>
              <a:buSzPts val="1472"/>
              <a:buNone/>
            </a:pPr>
            <a:endParaRPr/>
          </a:p>
          <a:p>
            <a:pPr marL="0" lvl="0" indent="0" algn="l" rtl="0">
              <a:spcBef>
                <a:spcPts val="960"/>
              </a:spcBef>
              <a:spcAft>
                <a:spcPts val="0"/>
              </a:spcAft>
              <a:buSzPts val="1656"/>
              <a:buNone/>
            </a:pPr>
            <a:endParaRPr/>
          </a:p>
        </p:txBody>
      </p:sp>
      <p:sp>
        <p:nvSpPr>
          <p:cNvPr id="134" name="Google Shape;134;p6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LEGISLATIVE ADVOCACY ACTIVITIES </a:t>
            </a:r>
            <a:endParaRPr/>
          </a:p>
        </p:txBody>
      </p:sp>
      <p:sp>
        <p:nvSpPr>
          <p:cNvPr id="140" name="Google Shape;140;p7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New Activities Since the January 2020 Report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Activism around the proposed “Diversity in Literature” bill; collaboration with internal and external groups (ILA Diversity Committee, ILA Intellectual Freedom Committee, ILA Public Policy Committee, ILA DEI Subcommittee; AISLE; ALA; IATE; and Illinois General Assembly members)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Invest in Advocacy with funding n the approved fiscal year 2021-22 budget for an advocacy consultant to collect stories and produce content for the 2022 Library Legislative Meet-ups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Successful advocacy for the inclusion of media literacy in high school curricula, with AISLE</a:t>
            </a:r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Successful advocacy for the inclusion of a school librarian on the Inclusive American History Commission, with AISLE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Successful advocacy for an increase in per capita grant rates for school and public libraries, both in the state budget and in state law, with ISL</a:t>
            </a:r>
            <a:endParaRPr sz="2000" dirty="0"/>
          </a:p>
        </p:txBody>
      </p:sp>
      <p:sp>
        <p:nvSpPr>
          <p:cNvPr id="141" name="Google Shape;141;p7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LEGISLATIVE ADVOCACY ACTIVITIES </a:t>
            </a:r>
            <a:endParaRPr/>
          </a:p>
        </p:txBody>
      </p:sp>
      <p:sp>
        <p:nvSpPr>
          <p:cNvPr id="140" name="Google Shape;140;p7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 dirty="0"/>
              <a:t>New Activities at the Time of the January 2020 Report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Library-focused presentation the Illinois Association of Park Districts Annual Conference 2020 (Cindy </a:t>
            </a:r>
            <a:r>
              <a:rPr lang="en-US" sz="2000" dirty="0" err="1"/>
              <a:t>Fuerst</a:t>
            </a:r>
            <a:r>
              <a:rPr lang="en-US" sz="2000" dirty="0"/>
              <a:t> and Alex Todd) 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Invest in Advocacy with increased hours contracted with Legislative consultant 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Coalition work with media literacy organizations on advocating for school librarian to be appointed to state’s Media Literacy Task Force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Coalition work with Census 2020 with Forefront and other advocacy groups to raise profile of libraries as trusted partners in delivering a complete count</a:t>
            </a:r>
            <a:endParaRPr dirty="0"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 dirty="0"/>
              <a:t>Coalition work with Freedom to Learn Campaign regarding censorship in prison libraries </a:t>
            </a:r>
            <a:endParaRPr sz="2000" dirty="0"/>
          </a:p>
        </p:txBody>
      </p:sp>
      <p:sp>
        <p:nvSpPr>
          <p:cNvPr id="141" name="Google Shape;141;p7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025106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rgbClr val="000000"/>
      </a:dk1>
      <a:lt1>
        <a:srgbClr val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2731</TotalTime>
  <Words>1977</Words>
  <Application>Microsoft Macintosh PowerPoint</Application>
  <PresentationFormat>Widescreen</PresentationFormat>
  <Paragraphs>169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Gill Sans</vt:lpstr>
      <vt:lpstr>Noto Sans Symbols</vt:lpstr>
      <vt:lpstr>Arial</vt:lpstr>
      <vt:lpstr>Dividend</vt:lpstr>
      <vt:lpstr>ILA STRATEGIC PLAN PROGRESS REPORT</vt:lpstr>
      <vt:lpstr>EXECUTIVE BOARD DEFINED STRATEGIC PRIORITIES</vt:lpstr>
      <vt:lpstr>CULTURE OF DIVERSITY AND INCLUSION IN THE ASSOCIATION  (BOARD PRIORITY #1)</vt:lpstr>
      <vt:lpstr>CULTURE OF DIVERSITY AND INCLUSION IN THE ASSOCIATION ACTIVITIES </vt:lpstr>
      <vt:lpstr>CULTURE OF DIVERSITY AND INCLUSION IN THE ASSOCIATION ACTIVITIES </vt:lpstr>
      <vt:lpstr>CULTURE OF DIVERSITY AND INCLUSION IN THE ASSOCIATION ONGOING ACTIVITIES </vt:lpstr>
      <vt:lpstr>LEGISLATIVE ADVOCACY  (BOARD PRIORITY #2)</vt:lpstr>
      <vt:lpstr>LEGISLATIVE ADVOCACY ACTIVITIES </vt:lpstr>
      <vt:lpstr>LEGISLATIVE ADVOCACY ACTIVITIES </vt:lpstr>
      <vt:lpstr>COMMUNITY ADVOCACY (BOARD PRIORITY #3)</vt:lpstr>
      <vt:lpstr>COMMUNITY ADVOCACY ACTIVITIES </vt:lpstr>
      <vt:lpstr>COMMUNITY ADVOCACY ACTIVITIES </vt:lpstr>
      <vt:lpstr>ADVOCACY ONGOING ACTIVITIES</vt:lpstr>
      <vt:lpstr>CULTURE OF DIVERSITY AND INCLUSION IN THE PROFESSION  (BOARD PRIORITY #4) </vt:lpstr>
      <vt:lpstr>CULTURE OF DIVERSITY AND INCLUSION IN THE PROFESSION ACTIVITIES  </vt:lpstr>
      <vt:lpstr>CULTURE OF DIVERSITY AND INCLUSION IN THE PROFESSION ACTIVITIES  </vt:lpstr>
      <vt:lpstr>CULTURE OF DIVERSITY AND INCLUSION IN THE PROFESSION ONGOING ACTIVITIES</vt:lpstr>
      <vt:lpstr>LEADERSHIP  (BOARD PRIORITY #5)</vt:lpstr>
      <vt:lpstr>LEADERSHIP ACTIVITIES </vt:lpstr>
      <vt:lpstr>LEADERSHIP ACTIVITIES </vt:lpstr>
      <vt:lpstr>LEADERSHIP ONGOING ACTIVITIES</vt:lpstr>
      <vt:lpstr>DELIVERY OF MEMBER VALUE  (BOARD PRIORITY #6)</vt:lpstr>
      <vt:lpstr>DELIVERY OF MEMBER VALUE ACTIVITIES</vt:lpstr>
      <vt:lpstr>DELIVERY OF MEMBER VALUE ACTIVITIES</vt:lpstr>
      <vt:lpstr>DISCUSSION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ILA STRATEGIC PLAN PROGRESS REPORT</dc:title>
  <dc:creator>Molly Beestrum</dc:creator>
  <cp:lastModifiedBy>Diane Foote</cp:lastModifiedBy>
  <cp:revision>9</cp:revision>
  <cp:lastPrinted>2021-07-06T23:30:37Z</cp:lastPrinted>
  <dcterms:created xsi:type="dcterms:W3CDTF">2020-01-27T17:02:46Z</dcterms:created>
  <dcterms:modified xsi:type="dcterms:W3CDTF">2021-07-10T17:02:23Z</dcterms:modified>
</cp:coreProperties>
</file>